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58"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29"/>
  </p:normalViewPr>
  <p:slideViewPr>
    <p:cSldViewPr snapToGrid="0">
      <p:cViewPr varScale="1">
        <p:scale>
          <a:sx n="90" d="100"/>
          <a:sy n="90" d="100"/>
        </p:scale>
        <p:origin x="232"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323A-990D-D2B0-3BE8-F7C16F4A1D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A0143B7-EDF3-03C3-5418-11B7A2E7E9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EBF94C-7500-3EA3-F5C4-120C52729537}"/>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5" name="Footer Placeholder 4">
            <a:extLst>
              <a:ext uri="{FF2B5EF4-FFF2-40B4-BE49-F238E27FC236}">
                <a16:creationId xmlns:a16="http://schemas.microsoft.com/office/drawing/2014/main" id="{CF3955F0-5483-2B08-B800-0C82684B97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DDA186-109A-757E-6897-6D5F6A8E836E}"/>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2071745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73245-0D61-82EB-0CFE-37A8556FDC7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C8230E-5BE9-7478-27A9-963ACF5E81C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CC1808-420C-B69D-21B6-F567F47BDA84}"/>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5" name="Footer Placeholder 4">
            <a:extLst>
              <a:ext uri="{FF2B5EF4-FFF2-40B4-BE49-F238E27FC236}">
                <a16:creationId xmlns:a16="http://schemas.microsoft.com/office/drawing/2014/main" id="{6113BB6F-58A4-078A-96AA-28B935B2D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035EC6-236A-1B4E-DDAD-EFD7A3AA91E7}"/>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1251453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1FB466-0DA0-A7FF-B370-CBEFD05C80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C69C10-B8ED-00F7-D69E-BBD72869AE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D37616-050B-FC69-0E35-71A3A531A265}"/>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5" name="Footer Placeholder 4">
            <a:extLst>
              <a:ext uri="{FF2B5EF4-FFF2-40B4-BE49-F238E27FC236}">
                <a16:creationId xmlns:a16="http://schemas.microsoft.com/office/drawing/2014/main" id="{4AFEF1B8-248A-3CDC-5935-1388DA7ACA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CB0D50-84CE-79AD-5687-52ABAF8F4E39}"/>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465251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4CB79-8917-02BC-1597-6C0E76B013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777312-8758-48A0-CA0F-20263AC57B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7D810E-6CCA-DAC9-66EA-A9B434DDA3E9}"/>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5" name="Footer Placeholder 4">
            <a:extLst>
              <a:ext uri="{FF2B5EF4-FFF2-40B4-BE49-F238E27FC236}">
                <a16:creationId xmlns:a16="http://schemas.microsoft.com/office/drawing/2014/main" id="{864A071E-C628-D114-919A-FBD097071D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29550E-F050-E67A-1FC7-F1572FB003F6}"/>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1844057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9C339-3895-AEE1-3E2D-E21716E45F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016F26-8C4A-4FC2-5222-85E24BC5FA5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A453469-CFA5-54A9-8F13-BC699D740C26}"/>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5" name="Footer Placeholder 4">
            <a:extLst>
              <a:ext uri="{FF2B5EF4-FFF2-40B4-BE49-F238E27FC236}">
                <a16:creationId xmlns:a16="http://schemas.microsoft.com/office/drawing/2014/main" id="{3C08090F-8E44-983B-2153-988F45600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96834B-A6CF-5478-EAAA-4138140D9F3B}"/>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1466175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D3975-93FC-6427-AC56-C720C23C45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EA9DCC-AEE1-62AA-64D4-30538AEED7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5092826-C1A8-D689-451F-BEC1B52049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B897D8-7FB7-B9DC-547F-31AC9B3BFF51}"/>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6" name="Footer Placeholder 5">
            <a:extLst>
              <a:ext uri="{FF2B5EF4-FFF2-40B4-BE49-F238E27FC236}">
                <a16:creationId xmlns:a16="http://schemas.microsoft.com/office/drawing/2014/main" id="{E162726B-CFB4-C3A0-49E2-BF101BB9DF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D7DFD8-404A-7269-29D3-A59AF8362423}"/>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2292393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D3D81-961E-6D26-41F5-E35C508550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0DF463-BCC8-FF34-FA2C-16C699FCFF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D2CCBE-C850-0149-8BB0-394B520AA4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9726924-3656-9AB2-62E3-CD4A297222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AE6EB8-ABBD-DE4B-0F8D-33D39FB9ED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5C5E54-1A10-01C8-2D02-8A5ADCEBC42C}"/>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8" name="Footer Placeholder 7">
            <a:extLst>
              <a:ext uri="{FF2B5EF4-FFF2-40B4-BE49-F238E27FC236}">
                <a16:creationId xmlns:a16="http://schemas.microsoft.com/office/drawing/2014/main" id="{B62198B0-EC07-FCCE-8B6C-722F825B54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FE55AB4-F6A4-2FF4-C995-F05E3260A5EA}"/>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2303984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D447E-06B0-2F6A-28DC-2B5ABAEA7E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8F357E-50A6-5BBC-1A4D-605CA216380A}"/>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4" name="Footer Placeholder 3">
            <a:extLst>
              <a:ext uri="{FF2B5EF4-FFF2-40B4-BE49-F238E27FC236}">
                <a16:creationId xmlns:a16="http://schemas.microsoft.com/office/drawing/2014/main" id="{7F5A0B9A-D01C-34C6-F313-64E9CE7B29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8A303A-2950-DF07-EABD-2606F84FF522}"/>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1707891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7EF38E-40EA-829A-198E-C8C9F9BFD20C}"/>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3" name="Footer Placeholder 2">
            <a:extLst>
              <a:ext uri="{FF2B5EF4-FFF2-40B4-BE49-F238E27FC236}">
                <a16:creationId xmlns:a16="http://schemas.microsoft.com/office/drawing/2014/main" id="{9E7947A3-8769-BF61-2016-B11BE47E6F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F5DD9D-1C4B-F4E2-BB34-3B689A371232}"/>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28667919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8FE76-15F7-1923-A500-94A4E1C32D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F314E7-014B-B6A4-CC59-EF469632BC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DB7512-2009-2FB4-F7E9-7DCAF11503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32D147-A949-EE15-F537-9CDBFB8ED4F0}"/>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6" name="Footer Placeholder 5">
            <a:extLst>
              <a:ext uri="{FF2B5EF4-FFF2-40B4-BE49-F238E27FC236}">
                <a16:creationId xmlns:a16="http://schemas.microsoft.com/office/drawing/2014/main" id="{33E176F4-817E-12D1-C0C3-3C5008C01D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234066-1637-011F-D1AC-BCCC066B1272}"/>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1928582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1EEB9-30AC-50B5-2CA0-B39DC03273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B43FFF-BEFF-3B7B-F6F8-7C6B86CAAF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D54842-DF4E-0C75-268D-AD7D8CDE85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B000A2-8178-D510-3DD8-B545EACD3405}"/>
              </a:ext>
            </a:extLst>
          </p:cNvPr>
          <p:cNvSpPr>
            <a:spLocks noGrp="1"/>
          </p:cNvSpPr>
          <p:nvPr>
            <p:ph type="dt" sz="half" idx="10"/>
          </p:nvPr>
        </p:nvSpPr>
        <p:spPr/>
        <p:txBody>
          <a:bodyPr/>
          <a:lstStyle/>
          <a:p>
            <a:fld id="{A6C440E2-68D6-2F4A-B836-327F21E39D52}" type="datetimeFigureOut">
              <a:rPr lang="en-US" smtClean="0"/>
              <a:t>10/24/24</a:t>
            </a:fld>
            <a:endParaRPr lang="en-US"/>
          </a:p>
        </p:txBody>
      </p:sp>
      <p:sp>
        <p:nvSpPr>
          <p:cNvPr id="6" name="Footer Placeholder 5">
            <a:extLst>
              <a:ext uri="{FF2B5EF4-FFF2-40B4-BE49-F238E27FC236}">
                <a16:creationId xmlns:a16="http://schemas.microsoft.com/office/drawing/2014/main" id="{CE0EB963-A7AB-AFF6-5BDD-B2C01BB41C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978353-30AB-CD24-A981-810D651F747F}"/>
              </a:ext>
            </a:extLst>
          </p:cNvPr>
          <p:cNvSpPr>
            <a:spLocks noGrp="1"/>
          </p:cNvSpPr>
          <p:nvPr>
            <p:ph type="sldNum" sz="quarter" idx="12"/>
          </p:nvPr>
        </p:nvSpPr>
        <p:spPr/>
        <p:txBody>
          <a:bodyPr/>
          <a:lstStyle/>
          <a:p>
            <a:fld id="{7B2145BF-F65E-FA4D-8A37-4E164334F60D}" type="slidenum">
              <a:rPr lang="en-US" smtClean="0"/>
              <a:t>‹#›</a:t>
            </a:fld>
            <a:endParaRPr lang="en-US"/>
          </a:p>
        </p:txBody>
      </p:sp>
    </p:spTree>
    <p:extLst>
      <p:ext uri="{BB962C8B-B14F-4D97-AF65-F5344CB8AC3E}">
        <p14:creationId xmlns:p14="http://schemas.microsoft.com/office/powerpoint/2010/main" val="26255342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4E478C-ACD1-EA47-FDB8-ABB834F9B4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6695C7-1985-DBDE-CED9-1883D464FA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F37A2E-7F7A-63A9-561A-D1FCEB5AF6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6C440E2-68D6-2F4A-B836-327F21E39D52}" type="datetimeFigureOut">
              <a:rPr lang="en-US" smtClean="0"/>
              <a:t>10/24/24</a:t>
            </a:fld>
            <a:endParaRPr lang="en-US"/>
          </a:p>
        </p:txBody>
      </p:sp>
      <p:sp>
        <p:nvSpPr>
          <p:cNvPr id="5" name="Footer Placeholder 4">
            <a:extLst>
              <a:ext uri="{FF2B5EF4-FFF2-40B4-BE49-F238E27FC236}">
                <a16:creationId xmlns:a16="http://schemas.microsoft.com/office/drawing/2014/main" id="{E8FCC83D-6461-BD38-8A95-B05F117C6A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C4AAFF-6904-8F87-1386-6FAB50A23A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B2145BF-F65E-FA4D-8A37-4E164334F60D}" type="slidenum">
              <a:rPr lang="en-US" smtClean="0"/>
              <a:t>‹#›</a:t>
            </a:fld>
            <a:endParaRPr lang="en-US"/>
          </a:p>
        </p:txBody>
      </p:sp>
    </p:spTree>
    <p:extLst>
      <p:ext uri="{BB962C8B-B14F-4D97-AF65-F5344CB8AC3E}">
        <p14:creationId xmlns:p14="http://schemas.microsoft.com/office/powerpoint/2010/main" val="19032067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ssorted pills and tablets">
            <a:extLst>
              <a:ext uri="{FF2B5EF4-FFF2-40B4-BE49-F238E27FC236}">
                <a16:creationId xmlns:a16="http://schemas.microsoft.com/office/drawing/2014/main" id="{63BC0938-6EF3-B8E1-5D29-0CC651371AD9}"/>
              </a:ext>
            </a:extLst>
          </p:cNvPr>
          <p:cNvPicPr>
            <a:picLocks noChangeAspect="1"/>
          </p:cNvPicPr>
          <p:nvPr/>
        </p:nvPicPr>
        <p:blipFill>
          <a:blip r:embed="rId2"/>
          <a:srcRect t="2451" r="17865" b="201"/>
          <a:stretch/>
        </p:blipFill>
        <p:spPr>
          <a:xfrm>
            <a:off x="3523488" y="10"/>
            <a:ext cx="8668512"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1B4EF5E-21FC-43D2-3167-1DC63001765C}"/>
              </a:ext>
            </a:extLst>
          </p:cNvPr>
          <p:cNvSpPr>
            <a:spLocks noGrp="1"/>
          </p:cNvSpPr>
          <p:nvPr>
            <p:ph type="ctrTitle"/>
          </p:nvPr>
        </p:nvSpPr>
        <p:spPr>
          <a:xfrm>
            <a:off x="477981" y="1122363"/>
            <a:ext cx="4023360" cy="3204134"/>
          </a:xfrm>
        </p:spPr>
        <p:txBody>
          <a:bodyPr anchor="b">
            <a:normAutofit/>
          </a:bodyPr>
          <a:lstStyle/>
          <a:p>
            <a:pPr algn="l"/>
            <a:r>
              <a:rPr lang="en-US" sz="4800">
                <a:solidFill>
                  <a:schemeClr val="bg1"/>
                </a:solidFill>
                <a:latin typeface="Calibri" panose="020F0502020204030204" pitchFamily="34" charset="0"/>
                <a:cs typeface="Calibri" panose="020F0502020204030204" pitchFamily="34" charset="0"/>
              </a:rPr>
              <a:t>Opioid Settlements for Missouri</a:t>
            </a:r>
          </a:p>
        </p:txBody>
      </p:sp>
      <p:sp>
        <p:nvSpPr>
          <p:cNvPr id="3" name="Subtitle 2">
            <a:extLst>
              <a:ext uri="{FF2B5EF4-FFF2-40B4-BE49-F238E27FC236}">
                <a16:creationId xmlns:a16="http://schemas.microsoft.com/office/drawing/2014/main" id="{DA650CED-EDDA-DEAB-EBC4-EE91CE707FB3}"/>
              </a:ext>
            </a:extLst>
          </p:cNvPr>
          <p:cNvSpPr>
            <a:spLocks noGrp="1"/>
          </p:cNvSpPr>
          <p:nvPr>
            <p:ph type="subTitle" idx="1"/>
          </p:nvPr>
        </p:nvSpPr>
        <p:spPr>
          <a:xfrm>
            <a:off x="477980" y="4872922"/>
            <a:ext cx="4023359" cy="1208141"/>
          </a:xfrm>
        </p:spPr>
        <p:txBody>
          <a:bodyPr>
            <a:normAutofit/>
          </a:bodyPr>
          <a:lstStyle/>
          <a:p>
            <a:pPr algn="l"/>
            <a:r>
              <a:rPr lang="en-US" sz="2000">
                <a:solidFill>
                  <a:schemeClr val="bg1"/>
                </a:solidFill>
                <a:latin typeface="Calibri" panose="020F0502020204030204" pitchFamily="34" charset="0"/>
                <a:cs typeface="Calibri" panose="020F0502020204030204" pitchFamily="34" charset="0"/>
              </a:rPr>
              <a:t>0ctober 24, 2024</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882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3A7D8-A573-7B8D-FCFB-EB044C649878}"/>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Background</a:t>
            </a:r>
          </a:p>
        </p:txBody>
      </p:sp>
      <p:sp>
        <p:nvSpPr>
          <p:cNvPr id="3" name="Content Placeholder 2">
            <a:extLst>
              <a:ext uri="{FF2B5EF4-FFF2-40B4-BE49-F238E27FC236}">
                <a16:creationId xmlns:a16="http://schemas.microsoft.com/office/drawing/2014/main" id="{3B24B9FD-320D-0786-6A73-7A637A65349B}"/>
              </a:ext>
            </a:extLst>
          </p:cNvPr>
          <p:cNvSpPr>
            <a:spLocks noGrp="1"/>
          </p:cNvSpPr>
          <p:nvPr>
            <p:ph idx="1"/>
          </p:nvPr>
        </p:nvSpPr>
        <p:spPr/>
        <p:txBody>
          <a:bodyPr>
            <a:normAutofit fontScale="77500" lnSpcReduction="20000"/>
          </a:bodyPr>
          <a:lstStyle/>
          <a:p>
            <a:pPr marL="0" indent="0">
              <a:lnSpc>
                <a:spcPct val="120000"/>
              </a:lnSpc>
              <a:spcAft>
                <a:spcPts val="600"/>
              </a:spcAft>
              <a:buNone/>
            </a:pPr>
            <a:r>
              <a:rPr lang="en-US" b="0" i="0" u="none" strike="noStrike" dirty="0">
                <a:effectLst/>
                <a:latin typeface="Calibri" panose="020F0502020204030204" pitchFamily="34" charset="0"/>
                <a:cs typeface="Calibri" panose="020F0502020204030204" pitchFamily="34" charset="0"/>
              </a:rPr>
              <a:t>In 2021, major settlements were reached to resolve opioid litigation against McKesson, Cardinal Health, AmerisourceBergen, and Janssen Pharmaceuticals (J&amp;J), with these companies agreeing to pay up to $21 billion and $5 billion, respectively, over several years. In 2022, further settlements were made with CVS, Walgreens, Walmart, Teva, and Allergan, totaling billions more in payments, with requirements that at least 85% of the funds go towards opioid abatement efforts.</a:t>
            </a:r>
          </a:p>
          <a:p>
            <a:pPr marL="0" indent="0" algn="just">
              <a:lnSpc>
                <a:spcPct val="120000"/>
              </a:lnSpc>
              <a:spcAft>
                <a:spcPts val="600"/>
              </a:spcAft>
              <a:buNone/>
            </a:pPr>
            <a:r>
              <a:rPr lang="en-US" b="0" i="0" u="none" strike="noStrike" dirty="0">
                <a:effectLst/>
                <a:latin typeface="Calibri" panose="020F0502020204030204" pitchFamily="34" charset="0"/>
                <a:cs typeface="Calibri" panose="020F0502020204030204" pitchFamily="34" charset="0"/>
              </a:rPr>
              <a:t>These settlements also impose business practice changes to prevent future opioid misuse, such as monitoring suspicious orders and ceasing opioid marketing and lobbying. Ongoing negotiations with additional defendants like Kroger and Hikma continue, while claims by Tribes and private parties remain unresolved.</a:t>
            </a:r>
            <a:endParaRPr lang="en-US" dirty="0">
              <a:latin typeface="Calibri" panose="020F0502020204030204" pitchFamily="34" charset="0"/>
              <a:cs typeface="Calibri" panose="020F0502020204030204" pitchFamily="34" charset="0"/>
            </a:endParaRPr>
          </a:p>
          <a:p>
            <a:pPr marL="0" indent="0" algn="just">
              <a:spcAft>
                <a:spcPts val="600"/>
              </a:spcAft>
              <a:buNone/>
            </a:pPr>
            <a:r>
              <a:rPr lang="en-US" b="0" i="0" u="none" strike="noStrike" dirty="0">
                <a:effectLst/>
                <a:latin typeface="Calibri" panose="020F0502020204030204" pitchFamily="34" charset="0"/>
                <a:cs typeface="Calibri" panose="020F0502020204030204" pitchFamily="34" charset="0"/>
              </a:rPr>
              <a:t>From: </a:t>
            </a:r>
            <a:r>
              <a:rPr lang="en-US" b="0" i="0" u="none" strike="noStrike" dirty="0" err="1">
                <a:effectLst/>
                <a:latin typeface="Calibri" panose="020F0502020204030204" pitchFamily="34" charset="0"/>
                <a:cs typeface="Calibri" panose="020F0502020204030204" pitchFamily="34" charset="0"/>
              </a:rPr>
              <a:t>nationalopioidsettlement.com</a:t>
            </a:r>
            <a:r>
              <a:rPr lang="en-US" b="0" i="0" u="none" strike="noStrike" dirty="0">
                <a:effectLst/>
                <a:latin typeface="Calibri" panose="020F0502020204030204" pitchFamily="34" charset="0"/>
                <a:cs typeface="Calibri" panose="020F0502020204030204" pitchFamily="34" charset="0"/>
              </a:rPr>
              <a:t>/</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21711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03C91-6E7A-70FD-2E08-48CE643DB5D3}"/>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Context</a:t>
            </a:r>
          </a:p>
        </p:txBody>
      </p:sp>
      <p:sp>
        <p:nvSpPr>
          <p:cNvPr id="3" name="Content Placeholder 2">
            <a:extLst>
              <a:ext uri="{FF2B5EF4-FFF2-40B4-BE49-F238E27FC236}">
                <a16:creationId xmlns:a16="http://schemas.microsoft.com/office/drawing/2014/main" id="{03CA8BBA-273A-8867-BD57-5BCD9414EEC6}"/>
              </a:ext>
            </a:extLst>
          </p:cNvPr>
          <p:cNvSpPr>
            <a:spLocks noGrp="1"/>
          </p:cNvSpPr>
          <p:nvPr>
            <p:ph idx="1"/>
          </p:nvPr>
        </p:nvSpPr>
        <p:spPr/>
        <p:txBody>
          <a:bodyPr/>
          <a:lstStyle/>
          <a:p>
            <a:r>
              <a:rPr lang="en-US" dirty="0">
                <a:latin typeface="Calibri" panose="020F0502020204030204" pitchFamily="34" charset="0"/>
                <a:cs typeface="Calibri" panose="020F0502020204030204" pitchFamily="34" charset="0"/>
              </a:rPr>
              <a:t>I will be examining the Opioid settlement payouts for the state of Missouri.</a:t>
            </a:r>
          </a:p>
          <a:p>
            <a:r>
              <a:rPr lang="en-US" dirty="0">
                <a:latin typeface="Calibri" panose="020F0502020204030204" pitchFamily="34" charset="0"/>
                <a:cs typeface="Calibri" panose="020F0502020204030204" pitchFamily="34" charset="0"/>
              </a:rPr>
              <a:t>How do the payouts vary over time?</a:t>
            </a:r>
          </a:p>
          <a:p>
            <a:r>
              <a:rPr lang="en-US" dirty="0">
                <a:latin typeface="Calibri" panose="020F0502020204030204" pitchFamily="34" charset="0"/>
                <a:cs typeface="Calibri" panose="020F0502020204030204" pitchFamily="34" charset="0"/>
              </a:rPr>
              <a:t>How do the payouts vary by county?</a:t>
            </a:r>
          </a:p>
        </p:txBody>
      </p:sp>
    </p:spTree>
    <p:extLst>
      <p:ext uri="{BB962C8B-B14F-4D97-AF65-F5344CB8AC3E}">
        <p14:creationId xmlns:p14="http://schemas.microsoft.com/office/powerpoint/2010/main" val="957885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A370B-48E3-A986-7267-43C2926B664B}"/>
              </a:ext>
            </a:extLst>
          </p:cNvPr>
          <p:cNvSpPr>
            <a:spLocks noGrp="1"/>
          </p:cNvSpPr>
          <p:nvPr>
            <p:ph type="title"/>
          </p:nvPr>
        </p:nvSpPr>
        <p:spPr>
          <a:xfrm>
            <a:off x="838199" y="365125"/>
            <a:ext cx="10291763" cy="1325563"/>
          </a:xfrm>
        </p:spPr>
        <p:txBody>
          <a:bodyPr/>
          <a:lstStyle/>
          <a:p>
            <a:r>
              <a:rPr lang="en-US" dirty="0">
                <a:latin typeface="Calibri" panose="020F0502020204030204" pitchFamily="34" charset="0"/>
                <a:cs typeface="Calibri" panose="020F0502020204030204" pitchFamily="34" charset="0"/>
              </a:rPr>
              <a:t>Correlation</a:t>
            </a:r>
          </a:p>
        </p:txBody>
      </p:sp>
      <p:pic>
        <p:nvPicPr>
          <p:cNvPr id="5" name="Content Placeholder 4" descr="A graph of different colored squares&#10;&#10;Description automatically generated">
            <a:extLst>
              <a:ext uri="{FF2B5EF4-FFF2-40B4-BE49-F238E27FC236}">
                <a16:creationId xmlns:a16="http://schemas.microsoft.com/office/drawing/2014/main" id="{286E8B27-BD8C-502D-ECCE-F7B8E7568618}"/>
              </a:ext>
            </a:extLst>
          </p:cNvPr>
          <p:cNvPicPr>
            <a:picLocks noGrp="1" noChangeAspect="1"/>
          </p:cNvPicPr>
          <p:nvPr>
            <p:ph idx="1"/>
          </p:nvPr>
        </p:nvPicPr>
        <p:blipFill>
          <a:blip r:embed="rId2"/>
          <a:stretch>
            <a:fillRect/>
          </a:stretch>
        </p:blipFill>
        <p:spPr>
          <a:xfrm>
            <a:off x="5051929" y="1239837"/>
            <a:ext cx="6763833" cy="5447454"/>
          </a:xfrm>
        </p:spPr>
      </p:pic>
      <p:sp>
        <p:nvSpPr>
          <p:cNvPr id="6" name="TextBox 5">
            <a:extLst>
              <a:ext uri="{FF2B5EF4-FFF2-40B4-BE49-F238E27FC236}">
                <a16:creationId xmlns:a16="http://schemas.microsoft.com/office/drawing/2014/main" id="{498A72C9-466D-45DE-F587-0CE865C2DFA9}"/>
              </a:ext>
            </a:extLst>
          </p:cNvPr>
          <p:cNvSpPr txBox="1"/>
          <p:nvPr/>
        </p:nvSpPr>
        <p:spPr>
          <a:xfrm>
            <a:off x="971550" y="1400175"/>
            <a:ext cx="3729038" cy="1754326"/>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entire dataset is highly correlated.</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lowest correlated variables have a correlation of 0.9988.</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Correlation does not reveal much about this dataset.</a:t>
            </a:r>
          </a:p>
        </p:txBody>
      </p:sp>
    </p:spTree>
    <p:extLst>
      <p:ext uri="{BB962C8B-B14F-4D97-AF65-F5344CB8AC3E}">
        <p14:creationId xmlns:p14="http://schemas.microsoft.com/office/powerpoint/2010/main" val="2097757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1A3F9-A41A-0D06-0524-83637FDB6A89}"/>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Settlement Payment Totals</a:t>
            </a:r>
          </a:p>
        </p:txBody>
      </p:sp>
      <p:pic>
        <p:nvPicPr>
          <p:cNvPr id="5" name="Content Placeholder 4" descr="A graph of a graph&#10;&#10;Description automatically generated with medium confidence">
            <a:extLst>
              <a:ext uri="{FF2B5EF4-FFF2-40B4-BE49-F238E27FC236}">
                <a16:creationId xmlns:a16="http://schemas.microsoft.com/office/drawing/2014/main" id="{DD66AF5C-40A6-7918-29D5-A6BE6DAC6D63}"/>
              </a:ext>
            </a:extLst>
          </p:cNvPr>
          <p:cNvPicPr>
            <a:picLocks noGrp="1" noChangeAspect="1"/>
          </p:cNvPicPr>
          <p:nvPr>
            <p:ph idx="1"/>
          </p:nvPr>
        </p:nvPicPr>
        <p:blipFill>
          <a:blip r:embed="rId2"/>
          <a:stretch>
            <a:fillRect/>
          </a:stretch>
        </p:blipFill>
        <p:spPr>
          <a:xfrm>
            <a:off x="4199797" y="1825625"/>
            <a:ext cx="7830277" cy="4667250"/>
          </a:xfrm>
        </p:spPr>
      </p:pic>
      <p:sp>
        <p:nvSpPr>
          <p:cNvPr id="6" name="TextBox 5">
            <a:extLst>
              <a:ext uri="{FF2B5EF4-FFF2-40B4-BE49-F238E27FC236}">
                <a16:creationId xmlns:a16="http://schemas.microsoft.com/office/drawing/2014/main" id="{5EA14D7C-A505-D774-EE54-82DADF66E48C}"/>
              </a:ext>
            </a:extLst>
          </p:cNvPr>
          <p:cNvSpPr txBox="1"/>
          <p:nvPr/>
        </p:nvSpPr>
        <p:spPr>
          <a:xfrm>
            <a:off x="838200" y="1443038"/>
            <a:ext cx="3361597" cy="120032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Based on the extreme variation in payment amounts, I decided to examine the top 25 counties.</a:t>
            </a:r>
          </a:p>
        </p:txBody>
      </p:sp>
    </p:spTree>
    <p:extLst>
      <p:ext uri="{BB962C8B-B14F-4D97-AF65-F5344CB8AC3E}">
        <p14:creationId xmlns:p14="http://schemas.microsoft.com/office/powerpoint/2010/main" val="821577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CD7BC-393E-7CFB-EFCF-9A826F2C12DF}"/>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Settlement Payment Totals</a:t>
            </a:r>
          </a:p>
        </p:txBody>
      </p:sp>
      <p:pic>
        <p:nvPicPr>
          <p:cNvPr id="5" name="Content Placeholder 4" descr="A bar chart with blue squares&#10;&#10;Description automatically generated">
            <a:extLst>
              <a:ext uri="{FF2B5EF4-FFF2-40B4-BE49-F238E27FC236}">
                <a16:creationId xmlns:a16="http://schemas.microsoft.com/office/drawing/2014/main" id="{0B7D208B-DAB9-5309-1684-CBF00D33B08A}"/>
              </a:ext>
            </a:extLst>
          </p:cNvPr>
          <p:cNvPicPr>
            <a:picLocks noGrp="1" noChangeAspect="1"/>
          </p:cNvPicPr>
          <p:nvPr>
            <p:ph idx="1"/>
          </p:nvPr>
        </p:nvPicPr>
        <p:blipFill>
          <a:blip r:embed="rId2"/>
          <a:stretch>
            <a:fillRect/>
          </a:stretch>
        </p:blipFill>
        <p:spPr>
          <a:xfrm>
            <a:off x="3439283" y="2112962"/>
            <a:ext cx="8199508" cy="4351338"/>
          </a:xfrm>
        </p:spPr>
      </p:pic>
      <p:sp>
        <p:nvSpPr>
          <p:cNvPr id="6" name="TextBox 5">
            <a:extLst>
              <a:ext uri="{FF2B5EF4-FFF2-40B4-BE49-F238E27FC236}">
                <a16:creationId xmlns:a16="http://schemas.microsoft.com/office/drawing/2014/main" id="{80C9BB10-98EB-47F9-B4B2-C831EE460803}"/>
              </a:ext>
            </a:extLst>
          </p:cNvPr>
          <p:cNvSpPr txBox="1"/>
          <p:nvPr/>
        </p:nvSpPr>
        <p:spPr>
          <a:xfrm>
            <a:off x="838200" y="1457325"/>
            <a:ext cx="2476500" cy="480131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Payments in $1,000,000s</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Counties receiving greater than $1million:</a:t>
            </a:r>
          </a:p>
          <a:p>
            <a:pPr marL="742950" lvl="1" indent="-285750">
              <a:buFont typeface="Arial" panose="020B0604020202020204" pitchFamily="34" charset="0"/>
              <a:buChar char="•"/>
            </a:pPr>
            <a:r>
              <a:rPr lang="en-US" dirty="0">
                <a:latin typeface="Calibri" panose="020F0502020204030204" pitchFamily="34" charset="0"/>
                <a:cs typeface="Calibri" panose="020F0502020204030204" pitchFamily="34" charset="0"/>
              </a:rPr>
              <a:t>St. Louis County</a:t>
            </a:r>
          </a:p>
          <a:p>
            <a:pPr marL="742950" lvl="1" indent="-285750">
              <a:buFont typeface="Arial" panose="020B0604020202020204" pitchFamily="34" charset="0"/>
              <a:buChar char="•"/>
            </a:pPr>
            <a:r>
              <a:rPr lang="en-US" dirty="0">
                <a:latin typeface="Calibri" panose="020F0502020204030204" pitchFamily="34" charset="0"/>
                <a:cs typeface="Calibri" panose="020F0502020204030204" pitchFamily="34" charset="0"/>
              </a:rPr>
              <a:t>St. Charles County</a:t>
            </a:r>
          </a:p>
          <a:p>
            <a:pPr marL="742950" lvl="1" indent="-285750">
              <a:buFont typeface="Arial" panose="020B0604020202020204" pitchFamily="34" charset="0"/>
              <a:buChar char="•"/>
            </a:pPr>
            <a:r>
              <a:rPr lang="en-US" dirty="0">
                <a:latin typeface="Calibri" panose="020F0502020204030204" pitchFamily="34" charset="0"/>
                <a:cs typeface="Calibri" panose="020F0502020204030204" pitchFamily="34" charset="0"/>
              </a:rPr>
              <a:t>Cass County/Jackson County/Platte County</a:t>
            </a:r>
          </a:p>
          <a:p>
            <a:pPr marL="742950" lvl="1" indent="-285750">
              <a:buFont typeface="Arial" panose="020B0604020202020204" pitchFamily="34" charset="0"/>
              <a:buChar char="•"/>
            </a:pPr>
            <a:r>
              <a:rPr lang="en-US" dirty="0">
                <a:latin typeface="Calibri" panose="020F0502020204030204" pitchFamily="34" charset="0"/>
                <a:cs typeface="Calibri" panose="020F0502020204030204" pitchFamily="34" charset="0"/>
              </a:rPr>
              <a:t>Jackson County</a:t>
            </a:r>
          </a:p>
          <a:p>
            <a:pPr marL="742950" lvl="1" indent="-285750">
              <a:buFont typeface="Arial" panose="020B0604020202020204" pitchFamily="34" charset="0"/>
              <a:buChar char="•"/>
            </a:pPr>
            <a:r>
              <a:rPr lang="en-US" dirty="0">
                <a:latin typeface="Calibri" panose="020F0502020204030204" pitchFamily="34" charset="0"/>
                <a:cs typeface="Calibri" panose="020F0502020204030204" pitchFamily="34" charset="0"/>
              </a:rPr>
              <a:t>St. Louis City</a:t>
            </a:r>
          </a:p>
          <a:p>
            <a:pPr marL="742950" lvl="1" indent="-285750">
              <a:buFont typeface="Arial" panose="020B0604020202020204" pitchFamily="34" charset="0"/>
              <a:buChar char="•"/>
            </a:pPr>
            <a:r>
              <a:rPr lang="en-US" dirty="0">
                <a:latin typeface="Calibri" panose="020F0502020204030204" pitchFamily="34" charset="0"/>
                <a:cs typeface="Calibri" panose="020F0502020204030204" pitchFamily="34" charset="0"/>
              </a:rPr>
              <a:t>Christian County/Greene County</a:t>
            </a:r>
          </a:p>
        </p:txBody>
      </p:sp>
    </p:spTree>
    <p:extLst>
      <p:ext uri="{BB962C8B-B14F-4D97-AF65-F5344CB8AC3E}">
        <p14:creationId xmlns:p14="http://schemas.microsoft.com/office/powerpoint/2010/main" val="562642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B472D-A7DD-F94A-DB41-19A853674506}"/>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Total Payments by Year</a:t>
            </a:r>
          </a:p>
        </p:txBody>
      </p:sp>
      <p:pic>
        <p:nvPicPr>
          <p:cNvPr id="5" name="Content Placeholder 4" descr="A graph with blue lines and dots&#10;&#10;Description automatically generated">
            <a:extLst>
              <a:ext uri="{FF2B5EF4-FFF2-40B4-BE49-F238E27FC236}">
                <a16:creationId xmlns:a16="http://schemas.microsoft.com/office/drawing/2014/main" id="{FE3BFE8C-EAEC-D310-672E-2843E83DB5DC}"/>
              </a:ext>
            </a:extLst>
          </p:cNvPr>
          <p:cNvPicPr>
            <a:picLocks noGrp="1" noChangeAspect="1"/>
          </p:cNvPicPr>
          <p:nvPr>
            <p:ph idx="1"/>
          </p:nvPr>
        </p:nvPicPr>
        <p:blipFill>
          <a:blip r:embed="rId2"/>
          <a:stretch>
            <a:fillRect/>
          </a:stretch>
        </p:blipFill>
        <p:spPr>
          <a:xfrm>
            <a:off x="4753368" y="1690688"/>
            <a:ext cx="6742913" cy="4351338"/>
          </a:xfrm>
        </p:spPr>
      </p:pic>
      <p:sp>
        <p:nvSpPr>
          <p:cNvPr id="6" name="TextBox 5">
            <a:extLst>
              <a:ext uri="{FF2B5EF4-FFF2-40B4-BE49-F238E27FC236}">
                <a16:creationId xmlns:a16="http://schemas.microsoft.com/office/drawing/2014/main" id="{FAB83124-997D-6C52-EC72-615E09B24677}"/>
              </a:ext>
            </a:extLst>
          </p:cNvPr>
          <p:cNvSpPr txBox="1"/>
          <p:nvPr/>
        </p:nvSpPr>
        <p:spPr>
          <a:xfrm>
            <a:off x="838200" y="1528763"/>
            <a:ext cx="3748088" cy="258532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Out of the payments made, 2022 was the year with the highest payment so far.</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Out of the estimated payments for future years, 2028-2030 are expected to be the same as 2022.</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2023 dropped significantly from 2022, and 2032 is expected to be a significant drop from 2031.</a:t>
            </a:r>
          </a:p>
        </p:txBody>
      </p:sp>
    </p:spTree>
    <p:extLst>
      <p:ext uri="{BB962C8B-B14F-4D97-AF65-F5344CB8AC3E}">
        <p14:creationId xmlns:p14="http://schemas.microsoft.com/office/powerpoint/2010/main" val="4290500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3B9EB-C41C-2695-8CB4-75F39E36FEC9}"/>
              </a:ext>
            </a:extLst>
          </p:cNvPr>
          <p:cNvSpPr>
            <a:spLocks noGrp="1"/>
          </p:cNvSpPr>
          <p:nvPr>
            <p:ph type="title"/>
          </p:nvPr>
        </p:nvSpPr>
        <p:spPr>
          <a:xfrm>
            <a:off x="838200" y="365125"/>
            <a:ext cx="4298409" cy="2178050"/>
          </a:xfrm>
        </p:spPr>
        <p:txBody>
          <a:bodyPr>
            <a:normAutofit/>
          </a:bodyPr>
          <a:lstStyle/>
          <a:p>
            <a:r>
              <a:rPr lang="en-US" dirty="0">
                <a:latin typeface="Calibri" panose="020F0502020204030204" pitchFamily="34" charset="0"/>
                <a:cs typeface="Calibri" panose="020F0502020204030204" pitchFamily="34" charset="0"/>
              </a:rPr>
              <a:t>Payout Over Time</a:t>
            </a:r>
            <a:br>
              <a:rPr lang="en-US" dirty="0">
                <a:latin typeface="Calibri" panose="020F0502020204030204" pitchFamily="34" charset="0"/>
                <a:cs typeface="Calibri" panose="020F0502020204030204" pitchFamily="34" charset="0"/>
              </a:rPr>
            </a:br>
            <a:r>
              <a:rPr lang="en-US" dirty="0">
                <a:latin typeface="Calibri" panose="020F0502020204030204" pitchFamily="34" charset="0"/>
                <a:cs typeface="Calibri" panose="020F0502020204030204" pitchFamily="34" charset="0"/>
              </a:rPr>
              <a:t>for St. Louis City and County</a:t>
            </a:r>
          </a:p>
        </p:txBody>
      </p:sp>
      <p:pic>
        <p:nvPicPr>
          <p:cNvPr id="5" name="Content Placeholder 4" descr="A graph with numbers and lines&#10;&#10;Description automatically generated">
            <a:extLst>
              <a:ext uri="{FF2B5EF4-FFF2-40B4-BE49-F238E27FC236}">
                <a16:creationId xmlns:a16="http://schemas.microsoft.com/office/drawing/2014/main" id="{E11AA541-E826-B721-CDB2-B00EE7D57C1E}"/>
              </a:ext>
            </a:extLst>
          </p:cNvPr>
          <p:cNvPicPr>
            <a:picLocks noGrp="1" noChangeAspect="1"/>
          </p:cNvPicPr>
          <p:nvPr>
            <p:ph idx="1"/>
          </p:nvPr>
        </p:nvPicPr>
        <p:blipFill>
          <a:blip r:embed="rId2"/>
          <a:stretch>
            <a:fillRect/>
          </a:stretch>
        </p:blipFill>
        <p:spPr>
          <a:xfrm>
            <a:off x="5136609" y="480903"/>
            <a:ext cx="6679153" cy="6196122"/>
          </a:xfrm>
        </p:spPr>
      </p:pic>
      <p:sp>
        <p:nvSpPr>
          <p:cNvPr id="6" name="TextBox 5">
            <a:extLst>
              <a:ext uri="{FF2B5EF4-FFF2-40B4-BE49-F238E27FC236}">
                <a16:creationId xmlns:a16="http://schemas.microsoft.com/office/drawing/2014/main" id="{47B40588-73DD-C522-4521-DF32EBBA8226}"/>
              </a:ext>
            </a:extLst>
          </p:cNvPr>
          <p:cNvSpPr txBox="1"/>
          <p:nvPr/>
        </p:nvSpPr>
        <p:spPr>
          <a:xfrm>
            <a:off x="838200" y="2543175"/>
            <a:ext cx="4033838" cy="258532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St. Louis is one of two American cities that is divided into a city and county.</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St. Louis City’s population is significantly smaller than St. Louis County.</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 trajectories for both payout schedules are the same, but the county will always receive more payouts than the city.</a:t>
            </a:r>
          </a:p>
        </p:txBody>
      </p:sp>
    </p:spTree>
    <p:extLst>
      <p:ext uri="{BB962C8B-B14F-4D97-AF65-F5344CB8AC3E}">
        <p14:creationId xmlns:p14="http://schemas.microsoft.com/office/powerpoint/2010/main" val="15421098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5C24C-3121-01BC-B82B-CB33C23A5A96}"/>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Next Steps</a:t>
            </a:r>
          </a:p>
        </p:txBody>
      </p:sp>
      <p:sp>
        <p:nvSpPr>
          <p:cNvPr id="3" name="Content Placeholder 2">
            <a:extLst>
              <a:ext uri="{FF2B5EF4-FFF2-40B4-BE49-F238E27FC236}">
                <a16:creationId xmlns:a16="http://schemas.microsoft.com/office/drawing/2014/main" id="{65FF210E-FB6B-62C6-D62C-8453E3C1CC8C}"/>
              </a:ext>
            </a:extLst>
          </p:cNvPr>
          <p:cNvSpPr>
            <a:spLocks noGrp="1"/>
          </p:cNvSpPr>
          <p:nvPr>
            <p:ph idx="1"/>
          </p:nvPr>
        </p:nvSpPr>
        <p:spPr/>
        <p:txBody>
          <a:bodyPr/>
          <a:lstStyle/>
          <a:p>
            <a:r>
              <a:rPr lang="en-US" dirty="0">
                <a:latin typeface="Calibri" panose="020F0502020204030204" pitchFamily="34" charset="0"/>
                <a:cs typeface="Calibri" panose="020F0502020204030204" pitchFamily="34" charset="0"/>
              </a:rPr>
              <a:t>Examine the relationship between population and settlement payouts.</a:t>
            </a:r>
          </a:p>
          <a:p>
            <a:r>
              <a:rPr lang="en-US" dirty="0">
                <a:latin typeface="Calibri" panose="020F0502020204030204" pitchFamily="34" charset="0"/>
                <a:cs typeface="Calibri" panose="020F0502020204030204" pitchFamily="34" charset="0"/>
              </a:rPr>
              <a:t>Examine the relationship between overdoses and settlement payouts.</a:t>
            </a:r>
          </a:p>
          <a:p>
            <a:r>
              <a:rPr lang="en-US" dirty="0">
                <a:latin typeface="Calibri" panose="020F0502020204030204" pitchFamily="34" charset="0"/>
                <a:cs typeface="Calibri" panose="020F0502020204030204" pitchFamily="34" charset="0"/>
              </a:rPr>
              <a:t>Analyze the impact of settlement payouts on future overdose numbers.</a:t>
            </a:r>
          </a:p>
        </p:txBody>
      </p:sp>
    </p:spTree>
    <p:extLst>
      <p:ext uri="{BB962C8B-B14F-4D97-AF65-F5344CB8AC3E}">
        <p14:creationId xmlns:p14="http://schemas.microsoft.com/office/powerpoint/2010/main" val="11196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1726</TotalTime>
  <Words>425</Words>
  <Application>Microsoft Macintosh PowerPoint</Application>
  <PresentationFormat>Widescreen</PresentationFormat>
  <Paragraphs>37</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Aptos Display</vt:lpstr>
      <vt:lpstr>Arial</vt:lpstr>
      <vt:lpstr>Calibri</vt:lpstr>
      <vt:lpstr>Office Theme</vt:lpstr>
      <vt:lpstr>Opioid Settlements for Missouri</vt:lpstr>
      <vt:lpstr>Background</vt:lpstr>
      <vt:lpstr>Context</vt:lpstr>
      <vt:lpstr>Correlation</vt:lpstr>
      <vt:lpstr>Settlement Payment Totals</vt:lpstr>
      <vt:lpstr>Settlement Payment Totals</vt:lpstr>
      <vt:lpstr>Total Payments by Year</vt:lpstr>
      <vt:lpstr>Payout Over Time for St. Louis City and County</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Gabrielle James</dc:creator>
  <cp:lastModifiedBy>Gabrielle James</cp:lastModifiedBy>
  <cp:revision>3</cp:revision>
  <dcterms:created xsi:type="dcterms:W3CDTF">2024-10-24T17:35:48Z</dcterms:created>
  <dcterms:modified xsi:type="dcterms:W3CDTF">2024-10-25T22:21:57Z</dcterms:modified>
</cp:coreProperties>
</file>

<file path=docProps/thumbnail.jpeg>
</file>